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32" r:id="rId1"/>
  </p:sldMasterIdLst>
  <p:notesMasterIdLst>
    <p:notesMasterId r:id="rId12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0F8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606" autoAdjust="0"/>
    <p:restoredTop sz="94660"/>
  </p:normalViewPr>
  <p:slideViewPr>
    <p:cSldViewPr snapToGrid="0">
      <p:cViewPr varScale="1">
        <p:scale>
          <a:sx n="86" d="100"/>
          <a:sy n="86" d="100"/>
        </p:scale>
        <p:origin x="763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arithajavvaji@gmail.com" userId="527f1afdd4efc6af" providerId="LiveId" clId="{D7DC1088-D28F-4A26-98EA-927FA308BDB2}"/>
    <pc:docChg chg="custSel modSld">
      <pc:chgData name="charithajavvaji@gmail.com" userId="527f1afdd4efc6af" providerId="LiveId" clId="{D7DC1088-D28F-4A26-98EA-927FA308BDB2}" dt="2022-09-09T07:03:10.742" v="361" actId="1076"/>
      <pc:docMkLst>
        <pc:docMk/>
      </pc:docMkLst>
      <pc:sldChg chg="modSp mod">
        <pc:chgData name="charithajavvaji@gmail.com" userId="527f1afdd4efc6af" providerId="LiveId" clId="{D7DC1088-D28F-4A26-98EA-927FA308BDB2}" dt="2022-09-08T07:02:21.116" v="351" actId="20577"/>
        <pc:sldMkLst>
          <pc:docMk/>
          <pc:sldMk cId="4080108265" sldId="259"/>
        </pc:sldMkLst>
        <pc:graphicFrameChg chg="modGraphic">
          <ac:chgData name="charithajavvaji@gmail.com" userId="527f1afdd4efc6af" providerId="LiveId" clId="{D7DC1088-D28F-4A26-98EA-927FA308BDB2}" dt="2022-09-08T07:02:21.116" v="351" actId="20577"/>
          <ac:graphicFrameMkLst>
            <pc:docMk/>
            <pc:sldMk cId="4080108265" sldId="259"/>
            <ac:graphicFrameMk id="16" creationId="{FA7A5692-32CF-CA12-AEC8-7204DB3CF17B}"/>
          </ac:graphicFrameMkLst>
        </pc:graphicFrameChg>
      </pc:sldChg>
      <pc:sldChg chg="modSp mod">
        <pc:chgData name="charithajavvaji@gmail.com" userId="527f1afdd4efc6af" providerId="LiveId" clId="{D7DC1088-D28F-4A26-98EA-927FA308BDB2}" dt="2022-09-07T08:40:38.681" v="2" actId="20577"/>
        <pc:sldMkLst>
          <pc:docMk/>
          <pc:sldMk cId="1348532827" sldId="260"/>
        </pc:sldMkLst>
        <pc:graphicFrameChg chg="modGraphic">
          <ac:chgData name="charithajavvaji@gmail.com" userId="527f1afdd4efc6af" providerId="LiveId" clId="{D7DC1088-D28F-4A26-98EA-927FA308BDB2}" dt="2022-09-07T08:40:38.681" v="2" actId="20577"/>
          <ac:graphicFrameMkLst>
            <pc:docMk/>
            <pc:sldMk cId="1348532827" sldId="260"/>
            <ac:graphicFrameMk id="4" creationId="{9B0455D0-267B-D45C-A9F6-CB4A7241F7ED}"/>
          </ac:graphicFrameMkLst>
        </pc:graphicFrameChg>
      </pc:sldChg>
      <pc:sldChg chg="addSp delSp modSp mod">
        <pc:chgData name="charithajavvaji@gmail.com" userId="527f1afdd4efc6af" providerId="LiveId" clId="{D7DC1088-D28F-4A26-98EA-927FA308BDB2}" dt="2022-09-09T07:03:10.742" v="361" actId="1076"/>
        <pc:sldMkLst>
          <pc:docMk/>
          <pc:sldMk cId="3010511175" sldId="261"/>
        </pc:sldMkLst>
        <pc:spChg chg="mod">
          <ac:chgData name="charithajavvaji@gmail.com" userId="527f1afdd4efc6af" providerId="LiveId" clId="{D7DC1088-D28F-4A26-98EA-927FA308BDB2}" dt="2022-09-08T06:26:29.773" v="41" actId="1076"/>
          <ac:spMkLst>
            <pc:docMk/>
            <pc:sldMk cId="3010511175" sldId="261"/>
            <ac:spMk id="2" creationId="{0B998609-2A88-9681-8307-31B34CC0FC96}"/>
          </ac:spMkLst>
        </pc:spChg>
        <pc:spChg chg="mod">
          <ac:chgData name="charithajavvaji@gmail.com" userId="527f1afdd4efc6af" providerId="LiveId" clId="{D7DC1088-D28F-4A26-98EA-927FA308BDB2}" dt="2022-09-08T06:26:34.504" v="42" actId="1076"/>
          <ac:spMkLst>
            <pc:docMk/>
            <pc:sldMk cId="3010511175" sldId="261"/>
            <ac:spMk id="17" creationId="{7CF03EE0-E670-DC2B-6C40-1C932CC99914}"/>
          </ac:spMkLst>
        </pc:spChg>
        <pc:graphicFrameChg chg="add del mod modGraphic">
          <ac:chgData name="charithajavvaji@gmail.com" userId="527f1afdd4efc6af" providerId="LiveId" clId="{D7DC1088-D28F-4A26-98EA-927FA308BDB2}" dt="2022-09-08T06:16:42.940" v="10" actId="478"/>
          <ac:graphicFrameMkLst>
            <pc:docMk/>
            <pc:sldMk cId="3010511175" sldId="261"/>
            <ac:graphicFrameMk id="3" creationId="{3A98153C-D225-AC29-00B2-BBA95F028046}"/>
          </ac:graphicFrameMkLst>
        </pc:graphicFrameChg>
        <pc:graphicFrameChg chg="del">
          <ac:chgData name="charithajavvaji@gmail.com" userId="527f1afdd4efc6af" providerId="LiveId" clId="{D7DC1088-D28F-4A26-98EA-927FA308BDB2}" dt="2022-09-08T06:16:12.923" v="3" actId="478"/>
          <ac:graphicFrameMkLst>
            <pc:docMk/>
            <pc:sldMk cId="3010511175" sldId="261"/>
            <ac:graphicFrameMk id="4" creationId="{98DCC693-4E35-F21F-499F-18EBE8C6EC29}"/>
          </ac:graphicFrameMkLst>
        </pc:graphicFrameChg>
        <pc:graphicFrameChg chg="del">
          <ac:chgData name="charithajavvaji@gmail.com" userId="527f1afdd4efc6af" providerId="LiveId" clId="{D7DC1088-D28F-4A26-98EA-927FA308BDB2}" dt="2022-09-08T06:16:21.742" v="5" actId="478"/>
          <ac:graphicFrameMkLst>
            <pc:docMk/>
            <pc:sldMk cId="3010511175" sldId="261"/>
            <ac:graphicFrameMk id="5" creationId="{098E10A1-6E4E-95D5-AC52-EB42D90AC548}"/>
          </ac:graphicFrameMkLst>
        </pc:graphicFrameChg>
        <pc:graphicFrameChg chg="del">
          <ac:chgData name="charithajavvaji@gmail.com" userId="527f1afdd4efc6af" providerId="LiveId" clId="{D7DC1088-D28F-4A26-98EA-927FA308BDB2}" dt="2022-09-08T06:16:17.633" v="4" actId="478"/>
          <ac:graphicFrameMkLst>
            <pc:docMk/>
            <pc:sldMk cId="3010511175" sldId="261"/>
            <ac:graphicFrameMk id="6" creationId="{6DA03C80-CF37-2203-1CFA-6BF712D695EC}"/>
          </ac:graphicFrameMkLst>
        </pc:graphicFrameChg>
        <pc:graphicFrameChg chg="add del mod modGraphic">
          <ac:chgData name="charithajavvaji@gmail.com" userId="527f1afdd4efc6af" providerId="LiveId" clId="{D7DC1088-D28F-4A26-98EA-927FA308BDB2}" dt="2022-09-08T06:19:21.270" v="31" actId="478"/>
          <ac:graphicFrameMkLst>
            <pc:docMk/>
            <pc:sldMk cId="3010511175" sldId="261"/>
            <ac:graphicFrameMk id="7" creationId="{FB7A938C-93EE-E182-F842-37372E0D8C73}"/>
          </ac:graphicFrameMkLst>
        </pc:graphicFrameChg>
        <pc:graphicFrameChg chg="add del mod modGraphic">
          <ac:chgData name="charithajavvaji@gmail.com" userId="527f1afdd4efc6af" providerId="LiveId" clId="{D7DC1088-D28F-4A26-98EA-927FA308BDB2}" dt="2022-09-08T06:21:13.004" v="37" actId="478"/>
          <ac:graphicFrameMkLst>
            <pc:docMk/>
            <pc:sldMk cId="3010511175" sldId="261"/>
            <ac:graphicFrameMk id="8" creationId="{84351362-CE3D-21C5-1215-A911BA08264E}"/>
          </ac:graphicFrameMkLst>
        </pc:graphicFrameChg>
        <pc:picChg chg="add mod">
          <ac:chgData name="charithajavvaji@gmail.com" userId="527f1afdd4efc6af" providerId="LiveId" clId="{D7DC1088-D28F-4A26-98EA-927FA308BDB2}" dt="2022-09-09T07:03:10.742" v="361" actId="1076"/>
          <ac:picMkLst>
            <pc:docMk/>
            <pc:sldMk cId="3010511175" sldId="261"/>
            <ac:picMk id="4" creationId="{76D3A91D-2662-426C-D3E4-30B134DF072F}"/>
          </ac:picMkLst>
        </pc:picChg>
        <pc:picChg chg="add del mod">
          <ac:chgData name="charithajavvaji@gmail.com" userId="527f1afdd4efc6af" providerId="LiveId" clId="{D7DC1088-D28F-4A26-98EA-927FA308BDB2}" dt="2022-09-09T07:01:38.681" v="352" actId="478"/>
          <ac:picMkLst>
            <pc:docMk/>
            <pc:sldMk cId="3010511175" sldId="261"/>
            <ac:picMk id="10" creationId="{7E0F9030-9BBD-71D9-220D-E3F7A30111FD}"/>
          </ac:picMkLst>
        </pc:picChg>
      </pc:sldChg>
      <pc:sldChg chg="modSp mod">
        <pc:chgData name="charithajavvaji@gmail.com" userId="527f1afdd4efc6af" providerId="LiveId" clId="{D7DC1088-D28F-4A26-98EA-927FA308BDB2}" dt="2022-09-08T06:38:50.434" v="345" actId="20577"/>
        <pc:sldMkLst>
          <pc:docMk/>
          <pc:sldMk cId="1988564500" sldId="262"/>
        </pc:sldMkLst>
        <pc:spChg chg="mod">
          <ac:chgData name="charithajavvaji@gmail.com" userId="527f1afdd4efc6af" providerId="LiveId" clId="{D7DC1088-D28F-4A26-98EA-927FA308BDB2}" dt="2022-09-08T06:31:03.100" v="73" actId="1076"/>
          <ac:spMkLst>
            <pc:docMk/>
            <pc:sldMk cId="1988564500" sldId="262"/>
            <ac:spMk id="5" creationId="{EB0B86AE-3E50-09E6-B198-C358A207DAFF}"/>
          </ac:spMkLst>
        </pc:spChg>
        <pc:spChg chg="mod">
          <ac:chgData name="charithajavvaji@gmail.com" userId="527f1afdd4efc6af" providerId="LiveId" clId="{D7DC1088-D28F-4A26-98EA-927FA308BDB2}" dt="2022-09-08T06:38:50.434" v="345" actId="20577"/>
          <ac:spMkLst>
            <pc:docMk/>
            <pc:sldMk cId="1988564500" sldId="262"/>
            <ac:spMk id="8" creationId="{1CEF7234-4CD3-00A5-66D0-CEDA2AA4738F}"/>
          </ac:spMkLst>
        </pc:spChg>
        <pc:spChg chg="mod">
          <ac:chgData name="charithajavvaji@gmail.com" userId="527f1afdd4efc6af" providerId="LiveId" clId="{D7DC1088-D28F-4A26-98EA-927FA308BDB2}" dt="2022-09-08T06:33:38.852" v="207" actId="1076"/>
          <ac:spMkLst>
            <pc:docMk/>
            <pc:sldMk cId="1988564500" sldId="262"/>
            <ac:spMk id="9" creationId="{4051F81C-8056-78BD-4CB1-227789E9D495}"/>
          </ac:spMkLst>
        </pc:s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91939\Downloads\NFHS_5_Factsheets_Data%20(2).xls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vert="horz"/>
          <a:lstStyle/>
          <a:p>
            <a:pPr>
              <a:defRPr/>
            </a:pPr>
            <a:r>
              <a:rPr lang="en-IN"/>
              <a:t>CORELATED TO WOMEN AND MEN</a:t>
            </a:r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0.14860468689881584"/>
          <c:y val="0.17634249588193254"/>
          <c:w val="0.57121959755030616"/>
          <c:h val="0.3875521289005540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Sheet2!$J$11</c:f>
              <c:strCache>
                <c:ptCount val="1"/>
                <c:pt idx="0">
                  <c:v>Women (age 15-49) who are literate4 (%)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cat>
            <c:strRef>
              <c:f>Sheet2!$K$10:$N$10</c:f>
              <c:strCache>
                <c:ptCount val="4"/>
                <c:pt idx="0">
                  <c:v>Women (age 15-49) who are literate4 (%)</c:v>
                </c:pt>
                <c:pt idx="1">
                  <c:v>Men (age 15-49) who are literate4 (%)</c:v>
                </c:pt>
                <c:pt idx="2">
                  <c:v>Women (age 15-49 years) who have comprehensive knowledge24 of HIV/AIDS (%)</c:v>
                </c:pt>
                <c:pt idx="3">
                  <c:v>Men (age 15-49 years) who have comprehensive knowledge24 of HIV/AIDS (%)</c:v>
                </c:pt>
              </c:strCache>
            </c:strRef>
          </c:cat>
          <c:val>
            <c:numRef>
              <c:f>Sheet2!$K$11:$N$11</c:f>
              <c:numCache>
                <c:formatCode>0.00</c:formatCode>
                <c:ptCount val="4"/>
                <c:pt idx="0" formatCode="General">
                  <c:v>1</c:v>
                </c:pt>
                <c:pt idx="1">
                  <c:v>0.95111199939668356</c:v>
                </c:pt>
                <c:pt idx="2">
                  <c:v>0.72743997454002129</c:v>
                </c:pt>
                <c:pt idx="3">
                  <c:v>0.77452815104818273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FF1-4127-94B8-36702CF20F50}"/>
            </c:ext>
          </c:extLst>
        </c:ser>
        <c:ser>
          <c:idx val="1"/>
          <c:order val="1"/>
          <c:tx>
            <c:strRef>
              <c:f>Sheet2!$J$12</c:f>
              <c:strCache>
                <c:ptCount val="1"/>
                <c:pt idx="0">
                  <c:v>Men (age 15-49) who are literate4 (%)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invertIfNegative val="0"/>
          <c:cat>
            <c:strRef>
              <c:f>Sheet2!$K$10:$N$10</c:f>
              <c:strCache>
                <c:ptCount val="4"/>
                <c:pt idx="0">
                  <c:v>Women (age 15-49) who are literate4 (%)</c:v>
                </c:pt>
                <c:pt idx="1">
                  <c:v>Men (age 15-49) who are literate4 (%)</c:v>
                </c:pt>
                <c:pt idx="2">
                  <c:v>Women (age 15-49 years) who have comprehensive knowledge24 of HIV/AIDS (%)</c:v>
                </c:pt>
                <c:pt idx="3">
                  <c:v>Men (age 15-49 years) who have comprehensive knowledge24 of HIV/AIDS (%)</c:v>
                </c:pt>
              </c:strCache>
            </c:strRef>
          </c:cat>
          <c:val>
            <c:numRef>
              <c:f>Sheet2!$K$12:$N$12</c:f>
              <c:numCache>
                <c:formatCode>General</c:formatCode>
                <c:ptCount val="4"/>
                <c:pt idx="0" formatCode="0.00">
                  <c:v>0.95111199939668356</c:v>
                </c:pt>
                <c:pt idx="1">
                  <c:v>0.99999999999999989</c:v>
                </c:pt>
                <c:pt idx="2" formatCode="0.00">
                  <c:v>0.64088588536345148</c:v>
                </c:pt>
                <c:pt idx="3" formatCode="0.00">
                  <c:v>0.73596628173278389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FF1-4127-94B8-36702CF20F50}"/>
            </c:ext>
          </c:extLst>
        </c:ser>
        <c:ser>
          <c:idx val="2"/>
          <c:order val="2"/>
          <c:tx>
            <c:strRef>
              <c:f>Sheet2!$J$13</c:f>
              <c:strCache>
                <c:ptCount val="1"/>
                <c:pt idx="0">
                  <c:v>Women (age 15-49 years) who have comprehensive knowledge24 of HIV/AIDS (%)</c:v>
                </c:pt>
              </c:strCache>
            </c:strRef>
          </c:tx>
          <c:spPr>
            <a:solidFill>
              <a:schemeClr val="accent3">
                <a:lumMod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Sheet2!$K$10:$N$10</c:f>
              <c:strCache>
                <c:ptCount val="4"/>
                <c:pt idx="0">
                  <c:v>Women (age 15-49) who are literate4 (%)</c:v>
                </c:pt>
                <c:pt idx="1">
                  <c:v>Men (age 15-49) who are literate4 (%)</c:v>
                </c:pt>
                <c:pt idx="2">
                  <c:v>Women (age 15-49 years) who have comprehensive knowledge24 of HIV/AIDS (%)</c:v>
                </c:pt>
                <c:pt idx="3">
                  <c:v>Men (age 15-49 years) who have comprehensive knowledge24 of HIV/AIDS (%)</c:v>
                </c:pt>
              </c:strCache>
            </c:strRef>
          </c:cat>
          <c:val>
            <c:numRef>
              <c:f>Sheet2!$K$13:$N$13</c:f>
              <c:numCache>
                <c:formatCode>0.00</c:formatCode>
                <c:ptCount val="4"/>
                <c:pt idx="0">
                  <c:v>0.72743997454002129</c:v>
                </c:pt>
                <c:pt idx="1">
                  <c:v>0.64088588536345148</c:v>
                </c:pt>
                <c:pt idx="2" formatCode="General">
                  <c:v>1</c:v>
                </c:pt>
                <c:pt idx="3">
                  <c:v>0.72804821008437492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FF1-4127-94B8-36702CF20F50}"/>
            </c:ext>
          </c:extLst>
        </c:ser>
        <c:ser>
          <c:idx val="3"/>
          <c:order val="3"/>
          <c:tx>
            <c:strRef>
              <c:f>Sheet2!$J$14</c:f>
              <c:strCache>
                <c:ptCount val="1"/>
                <c:pt idx="0">
                  <c:v>Men (age 15-49 years) who have comprehensive knowledge24 of HIV/AIDS (%)</c:v>
                </c:pt>
              </c:strCache>
            </c:strRef>
          </c:tx>
          <c:spPr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Sheet2!$K$10:$N$10</c:f>
              <c:strCache>
                <c:ptCount val="4"/>
                <c:pt idx="0">
                  <c:v>Women (age 15-49) who are literate4 (%)</c:v>
                </c:pt>
                <c:pt idx="1">
                  <c:v>Men (age 15-49) who are literate4 (%)</c:v>
                </c:pt>
                <c:pt idx="2">
                  <c:v>Women (age 15-49 years) who have comprehensive knowledge24 of HIV/AIDS (%)</c:v>
                </c:pt>
                <c:pt idx="3">
                  <c:v>Men (age 15-49 years) who have comprehensive knowledge24 of HIV/AIDS (%)</c:v>
                </c:pt>
              </c:strCache>
            </c:strRef>
          </c:cat>
          <c:val>
            <c:numRef>
              <c:f>Sheet2!$K$14:$N$14</c:f>
              <c:numCache>
                <c:formatCode>0.00</c:formatCode>
                <c:ptCount val="4"/>
                <c:pt idx="0">
                  <c:v>0.77452815104818273</c:v>
                </c:pt>
                <c:pt idx="1">
                  <c:v>0.73596628173278389</c:v>
                </c:pt>
                <c:pt idx="2">
                  <c:v>0.72804821008437492</c:v>
                </c:pt>
                <c:pt idx="3" formatCode="General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8FF1-4127-94B8-36702CF20F5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154747856"/>
        <c:axId val="1"/>
      </c:barChart>
      <c:catAx>
        <c:axId val="11547478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vert="horz"/>
          <a:lstStyle/>
          <a:p>
            <a:pPr>
              <a:defRPr/>
            </a:pPr>
            <a:endParaRPr lang="en-US"/>
          </a:p>
        </c:txPr>
        <c:crossAx val="1"/>
        <c:crosses val="autoZero"/>
        <c:auto val="1"/>
        <c:lblAlgn val="ctr"/>
        <c:lblOffset val="100"/>
        <c:noMultiLvlLbl val="0"/>
      </c:catAx>
      <c:valAx>
        <c:axId val="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vert="horz"/>
          <a:lstStyle/>
          <a:p>
            <a:pPr>
              <a:defRPr/>
            </a:pPr>
            <a:endParaRPr lang="en-US"/>
          </a:p>
        </c:txPr>
        <c:crossAx val="1154747856"/>
        <c:crosses val="autoZero"/>
        <c:crossBetween val="between"/>
      </c:valAx>
      <c:spPr>
        <a:solidFill>
          <a:schemeClr val="bg2">
            <a:lumMod val="90000"/>
          </a:schemeClr>
        </a:solidFill>
        <a:ln w="25400">
          <a:noFill/>
        </a:ln>
      </c:spPr>
    </c:plotArea>
    <c:legend>
      <c:legendPos val="b"/>
      <c:overlay val="0"/>
      <c:spPr>
        <a:noFill/>
        <a:ln>
          <a:noFill/>
        </a:ln>
        <a:effectLst/>
      </c:spPr>
      <c:txPr>
        <a:bodyPr rot="0" vert="horz"/>
        <a:lstStyle/>
        <a:p>
          <a:pPr>
            <a:defRPr sz="1200"/>
          </a:pPr>
          <a:endParaRPr lang="en-US"/>
        </a:p>
      </c:txPr>
    </c:legend>
    <c:plotVisOnly val="1"/>
    <c:dispBlanksAs val="gap"/>
    <c:showDLblsOverMax val="0"/>
  </c:chart>
  <c:spPr>
    <a:solidFill>
      <a:schemeClr val="tx1">
        <a:lumMod val="95000"/>
        <a:lumOff val="5000"/>
      </a:schemeClr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 baseline="0">
          <a:solidFill>
            <a:schemeClr val="bg1"/>
          </a:solidFill>
          <a:highlight>
            <a:srgbClr val="000000"/>
          </a:highlight>
        </a:defRPr>
      </a:pPr>
      <a:endParaRPr lang="en-US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C0626F-3B80-46D1-9F56-76162473F71D}" type="datetimeFigureOut">
              <a:rPr lang="en-IN" smtClean="0"/>
              <a:t>09-09-2022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53A586-8D6A-4B3D-9A07-A3ADD37152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683795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704121-AF13-4BCE-9D2D-866DCDEDF269}" type="datetimeFigureOut">
              <a:rPr lang="en-IN" smtClean="0"/>
              <a:t>09-09-2022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D132D45F-5C9E-40E6-BE76-F3949304E456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622549"/>
      </p:ext>
    </p:extLst>
  </p:cSld>
  <p:clrMapOvr>
    <a:masterClrMapping/>
  </p:clrMapOvr>
  <p:transition spd="slow"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704121-AF13-4BCE-9D2D-866DCDEDF269}" type="datetimeFigureOut">
              <a:rPr lang="en-IN" smtClean="0"/>
              <a:t>09-09-2022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2D45F-5C9E-40E6-BE76-F3949304E456}" type="slidenum">
              <a:rPr lang="en-IN" smtClean="0"/>
              <a:t>‹#›</a:t>
            </a:fld>
            <a:endParaRPr lang="en-IN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9200604"/>
      </p:ext>
    </p:extLst>
  </p:cSld>
  <p:clrMapOvr>
    <a:masterClrMapping/>
  </p:clrMapOvr>
  <p:transition spd="slow"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704121-AF13-4BCE-9D2D-866DCDEDF269}" type="datetimeFigureOut">
              <a:rPr lang="en-IN" smtClean="0"/>
              <a:t>09-09-2022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2D45F-5C9E-40E6-BE76-F3949304E456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947648"/>
      </p:ext>
    </p:extLst>
  </p:cSld>
  <p:clrMapOvr>
    <a:masterClrMapping/>
  </p:clrMapOvr>
  <p:transition spd="slow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704121-AF13-4BCE-9D2D-866DCDEDF269}" type="datetimeFigureOut">
              <a:rPr lang="en-IN" smtClean="0"/>
              <a:t>09-09-2022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2D45F-5C9E-40E6-BE76-F3949304E456}" type="slidenum">
              <a:rPr lang="en-IN" smtClean="0"/>
              <a:t>‹#›</a:t>
            </a:fld>
            <a:endParaRPr lang="en-IN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9684467"/>
      </p:ext>
    </p:extLst>
  </p:cSld>
  <p:clrMapOvr>
    <a:masterClrMapping/>
  </p:clrMapOvr>
  <p:transition spd="slow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704121-AF13-4BCE-9D2D-866DCDEDF269}" type="datetimeFigureOut">
              <a:rPr lang="en-IN" smtClean="0"/>
              <a:t>09-09-2022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2D45F-5C9E-40E6-BE76-F3949304E456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7058266"/>
      </p:ext>
    </p:extLst>
  </p:cSld>
  <p:clrMapOvr>
    <a:masterClrMapping/>
  </p:clrMapOvr>
  <p:transition spd="slow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704121-AF13-4BCE-9D2D-866DCDEDF269}" type="datetimeFigureOut">
              <a:rPr lang="en-IN" smtClean="0"/>
              <a:t>09-09-2022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2D45F-5C9E-40E6-BE76-F3949304E456}" type="slidenum">
              <a:rPr lang="en-IN" smtClean="0"/>
              <a:t>‹#›</a:t>
            </a:fld>
            <a:endParaRPr lang="en-IN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6328047"/>
      </p:ext>
    </p:extLst>
  </p:cSld>
  <p:clrMapOvr>
    <a:masterClrMapping/>
  </p:clrMapOvr>
  <p:transition spd="slow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704121-AF13-4BCE-9D2D-866DCDEDF269}" type="datetimeFigureOut">
              <a:rPr lang="en-IN" smtClean="0"/>
              <a:t>09-09-2022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2D45F-5C9E-40E6-BE76-F3949304E456}" type="slidenum">
              <a:rPr lang="en-IN" smtClean="0"/>
              <a:t>‹#›</a:t>
            </a:fld>
            <a:endParaRPr lang="en-IN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8472418"/>
      </p:ext>
    </p:extLst>
  </p:cSld>
  <p:clrMapOvr>
    <a:masterClrMapping/>
  </p:clrMapOvr>
  <p:transition spd="slow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704121-AF13-4BCE-9D2D-866DCDEDF269}" type="datetimeFigureOut">
              <a:rPr lang="en-IN" smtClean="0"/>
              <a:t>09-09-2022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2D45F-5C9E-40E6-BE76-F3949304E456}" type="slidenum">
              <a:rPr lang="en-IN" smtClean="0"/>
              <a:t>‹#›</a:t>
            </a:fld>
            <a:endParaRPr lang="en-IN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3396807"/>
      </p:ext>
    </p:extLst>
  </p:cSld>
  <p:clrMapOvr>
    <a:masterClrMapping/>
  </p:clrMapOvr>
  <p:transition spd="slow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704121-AF13-4BCE-9D2D-866DCDEDF269}" type="datetimeFigureOut">
              <a:rPr lang="en-IN" smtClean="0"/>
              <a:t>09-09-2022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2D45F-5C9E-40E6-BE76-F3949304E45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95159810"/>
      </p:ext>
    </p:extLst>
  </p:cSld>
  <p:clrMapOvr>
    <a:masterClrMapping/>
  </p:clrMapOvr>
  <p:transition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704121-AF13-4BCE-9D2D-866DCDEDF269}" type="datetimeFigureOut">
              <a:rPr lang="en-IN" smtClean="0"/>
              <a:t>09-09-2022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2D45F-5C9E-40E6-BE76-F3949304E456}" type="slidenum">
              <a:rPr lang="en-IN" smtClean="0"/>
              <a:t>‹#›</a:t>
            </a:fld>
            <a:endParaRPr lang="en-IN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7385920"/>
      </p:ext>
    </p:extLst>
  </p:cSld>
  <p:clrMapOvr>
    <a:masterClrMapping/>
  </p:clrMapOvr>
  <p:transition spd="slow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7C704121-AF13-4BCE-9D2D-866DCDEDF269}" type="datetimeFigureOut">
              <a:rPr lang="en-IN" smtClean="0"/>
              <a:t>09-09-2022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2D45F-5C9E-40E6-BE76-F3949304E456}" type="slidenum">
              <a:rPr lang="en-IN" smtClean="0"/>
              <a:t>‹#›</a:t>
            </a:fld>
            <a:endParaRPr lang="en-IN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0227552"/>
      </p:ext>
    </p:extLst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704121-AF13-4BCE-9D2D-866DCDEDF269}" type="datetimeFigureOut">
              <a:rPr lang="en-IN" smtClean="0"/>
              <a:t>09-09-2022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D132D45F-5C9E-40E6-BE76-F3949304E456}" type="slidenum">
              <a:rPr lang="en-IN" smtClean="0"/>
              <a:t>‹#›</a:t>
            </a:fld>
            <a:endParaRPr lang="en-IN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6275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33" r:id="rId1"/>
    <p:sldLayoutId id="2147484034" r:id="rId2"/>
    <p:sldLayoutId id="2147484035" r:id="rId3"/>
    <p:sldLayoutId id="2147484036" r:id="rId4"/>
    <p:sldLayoutId id="2147484037" r:id="rId5"/>
    <p:sldLayoutId id="2147484038" r:id="rId6"/>
    <p:sldLayoutId id="2147484039" r:id="rId7"/>
    <p:sldLayoutId id="2147484040" r:id="rId8"/>
    <p:sldLayoutId id="2147484041" r:id="rId9"/>
    <p:sldLayoutId id="2147484042" r:id="rId10"/>
    <p:sldLayoutId id="2147484043" r:id="rId11"/>
  </p:sldLayoutIdLst>
  <p:transition spd="slow">
    <p:wip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Smiling_smiley_yellow_simple.svg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13" Type="http://schemas.openxmlformats.org/officeDocument/2006/relationships/hyperlink" Target="https://www.debbish.com/other-stuff/hospital-couture/" TargetMode="External"/><Relationship Id="rId3" Type="http://schemas.openxmlformats.org/officeDocument/2006/relationships/hyperlink" Target="https://en.wikipedia.org/wiki/Biological_hazard" TargetMode="External"/><Relationship Id="rId7" Type="http://schemas.openxmlformats.org/officeDocument/2006/relationships/hyperlink" Target="https://internationaljournalofresearch.com/2020/06/26/water-conservation-and-minimizing-wastage-by-nikhil-kumar/" TargetMode="External"/><Relationship Id="rId12" Type="http://schemas.openxmlformats.org/officeDocument/2006/relationships/image" Target="../media/image8.jpg"/><Relationship Id="rId17" Type="http://schemas.openxmlformats.org/officeDocument/2006/relationships/hyperlink" Target="https://ifpnews.com/exclusive/traditional-recipe-for-childrens-nutrition-at-school/" TargetMode="External"/><Relationship Id="rId2" Type="http://schemas.openxmlformats.org/officeDocument/2006/relationships/image" Target="../media/image3.png"/><Relationship Id="rId16" Type="http://schemas.openxmlformats.org/officeDocument/2006/relationships/image" Target="../media/image10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g"/><Relationship Id="rId11" Type="http://schemas.openxmlformats.org/officeDocument/2006/relationships/hyperlink" Target="http://peoplematters.in/article/2013/11/15/diversity/the-counsellor-do-surrogate-mothers-get-maternity-benefits/4002" TargetMode="External"/><Relationship Id="rId5" Type="http://schemas.openxmlformats.org/officeDocument/2006/relationships/hyperlink" Target="https://www.sciline.org/covid/expert-quotes-cleaning-hygiene" TargetMode="External"/><Relationship Id="rId15" Type="http://schemas.openxmlformats.org/officeDocument/2006/relationships/hyperlink" Target="https://freepngimg.com/png/12768-education-picture" TargetMode="External"/><Relationship Id="rId10" Type="http://schemas.openxmlformats.org/officeDocument/2006/relationships/image" Target="../media/image7.jpg"/><Relationship Id="rId4" Type="http://schemas.openxmlformats.org/officeDocument/2006/relationships/image" Target="../media/image4.png"/><Relationship Id="rId9" Type="http://schemas.openxmlformats.org/officeDocument/2006/relationships/hyperlink" Target="https://www.flickr.com/photos/lwr/2574369677" TargetMode="External"/><Relationship Id="rId1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92000">
              <a:srgbClr val="84B699"/>
            </a:gs>
            <a:gs pos="83000">
              <a:srgbClr val="7030A0"/>
            </a:gs>
            <a:gs pos="100000">
              <a:schemeClr val="accent2">
                <a:lumMod val="60000"/>
                <a:lumOff val="40000"/>
              </a:schemeClr>
            </a:gs>
            <a:gs pos="2041">
              <a:schemeClr val="accent1">
                <a:lumMod val="40000"/>
                <a:lumOff val="60000"/>
              </a:schemeClr>
            </a:gs>
            <a:gs pos="13000">
              <a:schemeClr val="accent2">
                <a:lumMod val="40000"/>
                <a:lumOff val="6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A25969-19C1-7B05-8AE9-C457729339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92399" y="1935332"/>
            <a:ext cx="6815668" cy="1012054"/>
          </a:xfrm>
        </p:spPr>
        <p:txBody>
          <a:bodyPr/>
          <a:lstStyle/>
          <a:p>
            <a:r>
              <a:rPr lang="en-GB" sz="4800" b="1" dirty="0">
                <a:latin typeface="Bahnschrift Light SemiCondensed" panose="020B0502040204020203" pitchFamily="34" charset="0"/>
              </a:rPr>
              <a:t>EXCEL</a:t>
            </a:r>
            <a:r>
              <a:rPr lang="en-GB" sz="4800" dirty="0"/>
              <a:t> CAPSTONE-1</a:t>
            </a:r>
            <a:endParaRPr lang="en-IN" sz="4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E2B62D-8369-0BBE-F1F5-2907E31E7A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508067" y="4835755"/>
            <a:ext cx="2077457" cy="654974"/>
          </a:xfrm>
        </p:spPr>
        <p:txBody>
          <a:bodyPr>
            <a:normAutofit fontScale="92500"/>
          </a:bodyPr>
          <a:lstStyle/>
          <a:p>
            <a:r>
              <a:rPr lang="en-GB" sz="2800" dirty="0" err="1"/>
              <a:t>J</a:t>
            </a:r>
            <a:r>
              <a:rPr lang="en-GB" dirty="0" err="1"/>
              <a:t>.</a:t>
            </a:r>
            <a:r>
              <a:rPr lang="en-GB" sz="2800" dirty="0" err="1"/>
              <a:t>charitha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50875305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accent2">
                <a:lumMod val="40000"/>
                <a:lumOff val="60000"/>
              </a:schemeClr>
            </a:gs>
            <a:gs pos="80271">
              <a:srgbClr val="FB676C"/>
            </a:gs>
            <a:gs pos="96000">
              <a:srgbClr val="FB666B"/>
            </a:gs>
            <a:gs pos="100000">
              <a:srgbClr val="FF0000"/>
            </a:gs>
            <a:gs pos="100000">
              <a:schemeClr val="accent1">
                <a:lumMod val="40000"/>
                <a:lumOff val="6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Diagonal Corners Rounded 1">
            <a:extLst>
              <a:ext uri="{FF2B5EF4-FFF2-40B4-BE49-F238E27FC236}">
                <a16:creationId xmlns:a16="http://schemas.microsoft.com/office/drawing/2014/main" id="{43B42248-C3D8-E14A-A963-8869AA0EC334}"/>
              </a:ext>
            </a:extLst>
          </p:cNvPr>
          <p:cNvSpPr/>
          <p:nvPr/>
        </p:nvSpPr>
        <p:spPr>
          <a:xfrm>
            <a:off x="3333476" y="1605082"/>
            <a:ext cx="5810524" cy="2528005"/>
          </a:xfrm>
          <a:prstGeom prst="round2DiagRect">
            <a:avLst/>
          </a:prstGeom>
          <a:gradFill>
            <a:gsLst>
              <a:gs pos="0">
                <a:schemeClr val="accent5">
                  <a:lumMod val="20000"/>
                  <a:lumOff val="80000"/>
                </a:schemeClr>
              </a:gs>
              <a:gs pos="100000">
                <a:srgbClr val="FB666B"/>
              </a:gs>
              <a:gs pos="100000">
                <a:srgbClr val="FF0000"/>
              </a:gs>
              <a:gs pos="98000">
                <a:schemeClr val="accent4">
                  <a:lumMod val="40000"/>
                  <a:lumOff val="60000"/>
                </a:schemeClr>
              </a:gs>
            </a:gsLst>
            <a:path path="circle">
              <a:fillToRect l="43000" r="43000" b="100000"/>
            </a:path>
          </a:gradFill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CFAA3F-B17D-9055-52E2-F00D2B929ADC}"/>
              </a:ext>
            </a:extLst>
          </p:cNvPr>
          <p:cNvSpPr txBox="1"/>
          <p:nvPr/>
        </p:nvSpPr>
        <p:spPr>
          <a:xfrm>
            <a:off x="4418076" y="2099643"/>
            <a:ext cx="293522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dirty="0"/>
              <a:t>Thank you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D1EBB3-0A31-6ACB-92DE-886F6DF795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069836" y="2900822"/>
            <a:ext cx="1289304" cy="1200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698947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accent1">
                <a:lumMod val="40000"/>
                <a:lumOff val="60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CA2DC7-670D-D239-EB4F-A226566A9A9B}"/>
              </a:ext>
            </a:extLst>
          </p:cNvPr>
          <p:cNvSpPr txBox="1"/>
          <p:nvPr/>
        </p:nvSpPr>
        <p:spPr>
          <a:xfrm>
            <a:off x="1651246" y="1837677"/>
            <a:ext cx="1004064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>
                <a:solidFill>
                  <a:srgbClr val="FF0000"/>
                </a:solidFill>
                <a:latin typeface="Bahnschrift SemiBold" panose="020B0502040204020203" pitchFamily="34" charset="0"/>
              </a:rPr>
              <a:t>TOPIC</a:t>
            </a:r>
            <a:r>
              <a:rPr lang="en-GB" sz="4000" dirty="0">
                <a:solidFill>
                  <a:srgbClr val="FF0000"/>
                </a:solidFill>
              </a:rPr>
              <a:t> </a:t>
            </a:r>
            <a:r>
              <a:rPr lang="en-GB" sz="4000" dirty="0"/>
              <a:t>: </a:t>
            </a:r>
            <a:r>
              <a:rPr lang="en-GB" sz="4000" dirty="0">
                <a:solidFill>
                  <a:srgbClr val="002060"/>
                </a:solidFill>
              </a:rPr>
              <a:t>Survey conducted by government              </a:t>
            </a:r>
          </a:p>
          <a:p>
            <a:r>
              <a:rPr lang="en-GB" sz="4000" dirty="0">
                <a:solidFill>
                  <a:srgbClr val="002060"/>
                </a:solidFill>
              </a:rPr>
              <a:t>                      of India.</a:t>
            </a:r>
            <a:endParaRPr lang="en-IN" sz="40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6649477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bg2">
                <a:tint val="94000"/>
                <a:satMod val="80000"/>
                <a:lumMod val="106000"/>
                <a:alpha val="99000"/>
              </a:schemeClr>
            </a:gs>
            <a:gs pos="100000">
              <a:schemeClr val="accent2">
                <a:lumMod val="40000"/>
                <a:lumOff val="6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0ACAAD9-2879-1236-8741-ED75D2603325}"/>
              </a:ext>
            </a:extLst>
          </p:cNvPr>
          <p:cNvSpPr txBox="1"/>
          <p:nvPr/>
        </p:nvSpPr>
        <p:spPr>
          <a:xfrm flipH="1">
            <a:off x="1518082" y="710214"/>
            <a:ext cx="93541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i="1" dirty="0">
                <a:solidFill>
                  <a:srgbClr val="FF0000"/>
                </a:solidFill>
              </a:rPr>
              <a:t>What is the number of women aged 15-49 years worked in the last 12 months and were paid in cash in the region Ladakh?</a:t>
            </a:r>
            <a:endParaRPr lang="en-IN" sz="2000" b="1" i="1" dirty="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E06C76-4D49-8864-59C4-8E39FCA79BA7}"/>
              </a:ext>
            </a:extLst>
          </p:cNvPr>
          <p:cNvSpPr txBox="1"/>
          <p:nvPr/>
        </p:nvSpPr>
        <p:spPr>
          <a:xfrm>
            <a:off x="1198486" y="710214"/>
            <a:ext cx="462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u="sng" dirty="0"/>
              <a:t>1.</a:t>
            </a:r>
            <a:endParaRPr lang="en-IN" b="1" u="sng" dirty="0"/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FA7A5692-32CF-CA12-AEC8-7204DB3CF1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6409202"/>
              </p:ext>
            </p:extLst>
          </p:nvPr>
        </p:nvGraphicFramePr>
        <p:xfrm>
          <a:off x="1834719" y="2148396"/>
          <a:ext cx="8522561" cy="320190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045414">
                  <a:extLst>
                    <a:ext uri="{9D8B030D-6E8A-4147-A177-3AD203B41FA5}">
                      <a16:colId xmlns:a16="http://schemas.microsoft.com/office/drawing/2014/main" val="1507357869"/>
                    </a:ext>
                  </a:extLst>
                </a:gridCol>
                <a:gridCol w="2386319">
                  <a:extLst>
                    <a:ext uri="{9D8B030D-6E8A-4147-A177-3AD203B41FA5}">
                      <a16:colId xmlns:a16="http://schemas.microsoft.com/office/drawing/2014/main" val="3909372758"/>
                    </a:ext>
                  </a:extLst>
                </a:gridCol>
                <a:gridCol w="2045414">
                  <a:extLst>
                    <a:ext uri="{9D8B030D-6E8A-4147-A177-3AD203B41FA5}">
                      <a16:colId xmlns:a16="http://schemas.microsoft.com/office/drawing/2014/main" val="2761943283"/>
                    </a:ext>
                  </a:extLst>
                </a:gridCol>
                <a:gridCol w="2045414">
                  <a:extLst>
                    <a:ext uri="{9D8B030D-6E8A-4147-A177-3AD203B41FA5}">
                      <a16:colId xmlns:a16="http://schemas.microsoft.com/office/drawing/2014/main" val="1997070692"/>
                    </a:ext>
                  </a:extLst>
                </a:gridCol>
              </a:tblGrid>
              <a:tr h="2707690">
                <a:tc>
                  <a:txBody>
                    <a:bodyPr/>
                    <a:lstStyle/>
                    <a:p>
                      <a:pPr algn="ctr" fontAlgn="t"/>
                      <a:r>
                        <a:rPr lang="en-IN" sz="1800" b="1" u="none" strike="noStrike" dirty="0">
                          <a:effectLst/>
                        </a:rPr>
                        <a:t>States/UTs</a:t>
                      </a:r>
                      <a:endParaRPr lang="en-IN" sz="1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lvl="0" algn="ctr" fontAlgn="t"/>
                      <a:r>
                        <a:rPr lang="en-GB" sz="1800" b="1" u="none" strike="noStrike" dirty="0">
                          <a:effectLst/>
                        </a:rPr>
                        <a:t>Number of Women age 15-49 years </a:t>
                      </a:r>
                      <a:endParaRPr lang="en-GB" sz="1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lvl="0" algn="ctr" fontAlgn="t"/>
                      <a:r>
                        <a:rPr lang="en-GB" sz="1800" b="1" u="none" strike="noStrike" dirty="0">
                          <a:effectLst/>
                        </a:rPr>
                        <a:t>Women (age 15-49 years) who worked in the last 12 months and were paid in cash (%)</a:t>
                      </a:r>
                      <a:endParaRPr lang="en-GB" sz="1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lvl="1" algn="ctr" fontAlgn="t"/>
                      <a:r>
                        <a:rPr lang="en-IN" sz="1800" b="1" u="none" strike="noStrike" dirty="0">
                          <a:effectLst/>
                        </a:rPr>
                        <a:t>Total</a:t>
                      </a:r>
                      <a:endParaRPr lang="en-IN" sz="1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/>
                </a:tc>
                <a:extLst>
                  <a:ext uri="{0D108BD9-81ED-4DB2-BD59-A6C34878D82A}">
                    <a16:rowId xmlns:a16="http://schemas.microsoft.com/office/drawing/2014/main" val="2726731116"/>
                  </a:ext>
                </a:extLst>
              </a:tr>
              <a:tr h="494214"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1" u="none" strike="noStrike" dirty="0">
                          <a:effectLst/>
                        </a:rPr>
                        <a:t>Ladakh</a:t>
                      </a:r>
                      <a:endParaRPr lang="en-IN" sz="1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u="none" strike="noStrike" dirty="0">
                          <a:effectLst/>
                        </a:rPr>
                        <a:t>2355</a:t>
                      </a:r>
                      <a:endParaRPr lang="en-IN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u="none" strike="noStrike" dirty="0">
                          <a:effectLst/>
                        </a:rPr>
                        <a:t>28.31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1" u="none" strike="noStrike" dirty="0">
                          <a:effectLst/>
                        </a:rPr>
                        <a:t>₹</a:t>
                      </a:r>
                      <a:r>
                        <a:rPr lang="en-IN" sz="1400" u="none" strike="noStrike" dirty="0">
                          <a:effectLst/>
                        </a:rPr>
                        <a:t> </a:t>
                      </a:r>
                      <a:r>
                        <a:rPr lang="en-IN" sz="1600" u="none" strike="noStrike" dirty="0">
                          <a:effectLst/>
                        </a:rPr>
                        <a:t>667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933950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80108265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20000"/>
                <a:lumOff val="80000"/>
              </a:schemeClr>
            </a:gs>
            <a:gs pos="80000">
              <a:schemeClr val="accent2">
                <a:lumMod val="40000"/>
                <a:lumOff val="6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05CB649-ECAB-9FD8-8836-2B9426E71D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4963150"/>
              </p:ext>
            </p:extLst>
          </p:nvPr>
        </p:nvGraphicFramePr>
        <p:xfrm>
          <a:off x="1979721" y="1890942"/>
          <a:ext cx="1310936" cy="342678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10936">
                  <a:extLst>
                    <a:ext uri="{9D8B030D-6E8A-4147-A177-3AD203B41FA5}">
                      <a16:colId xmlns:a16="http://schemas.microsoft.com/office/drawing/2014/main" val="2145509079"/>
                    </a:ext>
                  </a:extLst>
                </a:gridCol>
              </a:tblGrid>
              <a:tr h="2465287">
                <a:tc>
                  <a:txBody>
                    <a:bodyPr/>
                    <a:lstStyle/>
                    <a:p>
                      <a:pPr algn="ctr" fontAlgn="t"/>
                      <a:r>
                        <a:rPr lang="en-IN" sz="1800" b="1" u="none" strike="noStrike" dirty="0">
                          <a:effectLst/>
                        </a:rPr>
                        <a:t>States/UTs</a:t>
                      </a:r>
                      <a:endParaRPr lang="en-IN" sz="1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/>
                </a:tc>
                <a:extLst>
                  <a:ext uri="{0D108BD9-81ED-4DB2-BD59-A6C34878D82A}">
                    <a16:rowId xmlns:a16="http://schemas.microsoft.com/office/drawing/2014/main" val="2412064081"/>
                  </a:ext>
                </a:extLst>
              </a:tr>
              <a:tr h="961494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Tamil Nadu</a:t>
                      </a:r>
                      <a:endParaRPr lang="en-IN" sz="20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  <a:p>
                      <a:pPr algn="ctr" fontAlgn="b"/>
                      <a:endParaRPr lang="en-IN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921445102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F34DE146-2797-6810-F97B-AC68674C6B60}"/>
              </a:ext>
            </a:extLst>
          </p:cNvPr>
          <p:cNvSpPr txBox="1"/>
          <p:nvPr/>
        </p:nvSpPr>
        <p:spPr>
          <a:xfrm>
            <a:off x="1349405" y="711391"/>
            <a:ext cx="435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u="sng" dirty="0"/>
              <a:t>2.</a:t>
            </a:r>
            <a:endParaRPr lang="en-IN" sz="2000" b="1" u="sng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3CBFD8-3041-06DA-9B34-BF3C1EDE2C0A}"/>
              </a:ext>
            </a:extLst>
          </p:cNvPr>
          <p:cNvSpPr txBox="1"/>
          <p:nvPr/>
        </p:nvSpPr>
        <p:spPr>
          <a:xfrm>
            <a:off x="1784411" y="711391"/>
            <a:ext cx="91972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i="1" dirty="0">
                <a:solidFill>
                  <a:srgbClr val="FF0000"/>
                </a:solidFill>
              </a:rPr>
              <a:t>What is the difference in number of men aged 15 years and above who consume any kind of tobacco in rural and urban regions of Tamil Nadu? </a:t>
            </a:r>
            <a:endParaRPr lang="en-IN" sz="2000" b="1" i="1" dirty="0">
              <a:solidFill>
                <a:srgbClr val="FF0000"/>
              </a:solidFill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B0455D0-267B-D45C-A9F6-CB4A7241F7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5785056"/>
              </p:ext>
            </p:extLst>
          </p:nvPr>
        </p:nvGraphicFramePr>
        <p:xfrm>
          <a:off x="3290657" y="1890942"/>
          <a:ext cx="6474781" cy="342678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00768">
                  <a:extLst>
                    <a:ext uri="{9D8B030D-6E8A-4147-A177-3AD203B41FA5}">
                      <a16:colId xmlns:a16="http://schemas.microsoft.com/office/drawing/2014/main" val="2151916609"/>
                    </a:ext>
                  </a:extLst>
                </a:gridCol>
                <a:gridCol w="1836351">
                  <a:extLst>
                    <a:ext uri="{9D8B030D-6E8A-4147-A177-3AD203B41FA5}">
                      <a16:colId xmlns:a16="http://schemas.microsoft.com/office/drawing/2014/main" val="1878056987"/>
                    </a:ext>
                  </a:extLst>
                </a:gridCol>
                <a:gridCol w="1875292">
                  <a:extLst>
                    <a:ext uri="{9D8B030D-6E8A-4147-A177-3AD203B41FA5}">
                      <a16:colId xmlns:a16="http://schemas.microsoft.com/office/drawing/2014/main" val="3348390655"/>
                    </a:ext>
                  </a:extLst>
                </a:gridCol>
                <a:gridCol w="864175">
                  <a:extLst>
                    <a:ext uri="{9D8B030D-6E8A-4147-A177-3AD203B41FA5}">
                      <a16:colId xmlns:a16="http://schemas.microsoft.com/office/drawing/2014/main" val="3167390893"/>
                    </a:ext>
                  </a:extLst>
                </a:gridCol>
                <a:gridCol w="1098195">
                  <a:extLst>
                    <a:ext uri="{9D8B030D-6E8A-4147-A177-3AD203B41FA5}">
                      <a16:colId xmlns:a16="http://schemas.microsoft.com/office/drawing/2014/main" val="1336970147"/>
                    </a:ext>
                  </a:extLst>
                </a:gridCol>
              </a:tblGrid>
              <a:tr h="1615643">
                <a:tc>
                  <a:txBody>
                    <a:bodyPr/>
                    <a:lstStyle/>
                    <a:p>
                      <a:pPr algn="ctr" fontAlgn="t"/>
                      <a:r>
                        <a:rPr lang="en-IN" sz="1600" b="1" u="none" strike="noStrike" dirty="0">
                          <a:effectLst/>
                        </a:rPr>
                        <a:t>Area</a:t>
                      </a:r>
                      <a:endParaRPr lang="en-IN" sz="16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283" marR="6283" marT="628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GB" sz="1600" b="1" u="none" strike="noStrike" dirty="0">
                          <a:effectLst/>
                        </a:rPr>
                        <a:t>Number of Men values</a:t>
                      </a:r>
                      <a:endParaRPr lang="en-GB" sz="16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283" marR="6283" marT="628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GB" sz="1600" b="1" u="none" strike="noStrike" dirty="0">
                          <a:effectLst/>
                        </a:rPr>
                        <a:t>Men age 15 years and above who use any kind of tobacco (%)</a:t>
                      </a:r>
                      <a:endParaRPr lang="en-GB" sz="16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283" marR="6283" marT="628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600" b="1" u="none" strike="noStrike" dirty="0">
                          <a:effectLst/>
                        </a:rPr>
                        <a:t>Total</a:t>
                      </a:r>
                      <a:endParaRPr lang="en-IN" sz="16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283" marR="6283" marT="6283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600" b="1" u="none" strike="noStrike" dirty="0">
                          <a:effectLst/>
                        </a:rPr>
                        <a:t>Difference</a:t>
                      </a:r>
                      <a:endParaRPr lang="en-IN" sz="16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283" marR="6283" marT="6283" marB="0"/>
                </a:tc>
                <a:extLst>
                  <a:ext uri="{0D108BD9-81ED-4DB2-BD59-A6C34878D82A}">
                    <a16:rowId xmlns:a16="http://schemas.microsoft.com/office/drawing/2014/main" val="1885313329"/>
                  </a:ext>
                </a:extLst>
              </a:tr>
              <a:tr h="67318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>
                          <a:effectLst/>
                        </a:rPr>
                        <a:t>Urban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283" marR="6283" marT="628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>
                          <a:effectLst/>
                        </a:rPr>
                        <a:t>1459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283" marR="6283" marT="628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>
                          <a:effectLst/>
                        </a:rPr>
                        <a:t>16.7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283" marR="6283" marT="628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>
                          <a:effectLst/>
                        </a:rPr>
                        <a:t>244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283" marR="6283" marT="6283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83" marR="6283" marT="6283" marB="0" anchor="b"/>
                </a:tc>
                <a:extLst>
                  <a:ext uri="{0D108BD9-81ED-4DB2-BD59-A6C34878D82A}">
                    <a16:rowId xmlns:a16="http://schemas.microsoft.com/office/drawing/2014/main" val="972243718"/>
                  </a:ext>
                </a:extLst>
              </a:tr>
              <a:tr h="525563"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>
                          <a:effectLst/>
                        </a:rPr>
                        <a:t>Rural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283" marR="6283" marT="628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>
                          <a:effectLst/>
                        </a:rPr>
                        <a:t>1913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283" marR="6283" marT="628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>
                          <a:effectLst/>
                        </a:rPr>
                        <a:t>23.3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283" marR="6283" marT="628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>
                          <a:effectLst/>
                        </a:rPr>
                        <a:t>446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283" marR="6283" marT="628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1" u="none" strike="noStrike" dirty="0">
                          <a:effectLst/>
                        </a:rPr>
                        <a:t>202</a:t>
                      </a:r>
                      <a:endParaRPr lang="en-IN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83" marR="6283" marT="6283" marB="0" anchor="b"/>
                </a:tc>
                <a:extLst>
                  <a:ext uri="{0D108BD9-81ED-4DB2-BD59-A6C34878D82A}">
                    <a16:rowId xmlns:a16="http://schemas.microsoft.com/office/drawing/2014/main" val="3291812120"/>
                  </a:ext>
                </a:extLst>
              </a:tr>
              <a:tr h="61239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>
                          <a:effectLst/>
                        </a:rPr>
                        <a:t>Total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283" marR="6283" marT="628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 dirty="0">
                          <a:effectLst/>
                        </a:rPr>
                        <a:t>3372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283" marR="6283" marT="628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>
                          <a:effectLst/>
                        </a:rPr>
                        <a:t>20.1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283" marR="6283" marT="628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>
                          <a:effectLst/>
                        </a:rPr>
                        <a:t>678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283" marR="6283" marT="6283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83" marR="6283" marT="6283" marB="0" anchor="b"/>
                </a:tc>
                <a:extLst>
                  <a:ext uri="{0D108BD9-81ED-4DB2-BD59-A6C34878D82A}">
                    <a16:rowId xmlns:a16="http://schemas.microsoft.com/office/drawing/2014/main" val="7968152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48532827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accent2">
                <a:lumMod val="20000"/>
                <a:lumOff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B998609-2A88-9681-8307-31B34CC0FC96}"/>
              </a:ext>
            </a:extLst>
          </p:cNvPr>
          <p:cNvSpPr txBox="1"/>
          <p:nvPr/>
        </p:nvSpPr>
        <p:spPr>
          <a:xfrm flipH="1">
            <a:off x="2308535" y="78681"/>
            <a:ext cx="87086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i="1" dirty="0">
                <a:solidFill>
                  <a:srgbClr val="FF0000"/>
                </a:solidFill>
              </a:rPr>
              <a:t>Create a visuals of how many Households were surveyed in each State/UT?</a:t>
            </a:r>
            <a:endParaRPr lang="en-IN" sz="2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CF03EE0-E670-DC2B-6C40-1C932CC99914}"/>
              </a:ext>
            </a:extLst>
          </p:cNvPr>
          <p:cNvSpPr txBox="1"/>
          <p:nvPr/>
        </p:nvSpPr>
        <p:spPr>
          <a:xfrm flipH="1">
            <a:off x="115904" y="109459"/>
            <a:ext cx="513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u="sng" dirty="0"/>
              <a:t>3.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D3A91D-2662-426C-D3E4-30B134DF07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012" y="611404"/>
            <a:ext cx="11043822" cy="5478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511175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accent2">
                <a:lumMod val="20000"/>
                <a:lumOff val="80000"/>
              </a:schemeClr>
            </a:gs>
            <a:gs pos="100000">
              <a:schemeClr val="accent3">
                <a:lumMod val="20000"/>
                <a:lumOff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06132BB-4235-49A9-F2F6-328D717DC226}"/>
              </a:ext>
            </a:extLst>
          </p:cNvPr>
          <p:cNvSpPr txBox="1"/>
          <p:nvPr/>
        </p:nvSpPr>
        <p:spPr>
          <a:xfrm>
            <a:off x="543017" y="71022"/>
            <a:ext cx="113353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i="1" dirty="0">
                <a:solidFill>
                  <a:srgbClr val="FF0000"/>
                </a:solidFill>
              </a:rPr>
              <a:t>Are there any two or more columns which are co-related to each other? Justify your</a:t>
            </a:r>
          </a:p>
          <a:p>
            <a:r>
              <a:rPr lang="en-GB" sz="2000" b="1" i="1" dirty="0">
                <a:solidFill>
                  <a:srgbClr val="FF0000"/>
                </a:solidFill>
              </a:rPr>
              <a:t>answer with 200–300 words paragraph. (Adding visuals, tables, etc are encouraged)</a:t>
            </a:r>
            <a:endParaRPr lang="en-IN" sz="2000" b="1" i="1" dirty="0">
              <a:solidFill>
                <a:srgbClr val="FF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AB48A1-5285-47B6-0F9E-3BEBC2AFE9EE}"/>
              </a:ext>
            </a:extLst>
          </p:cNvPr>
          <p:cNvSpPr txBox="1"/>
          <p:nvPr/>
        </p:nvSpPr>
        <p:spPr>
          <a:xfrm flipH="1">
            <a:off x="104903" y="106532"/>
            <a:ext cx="716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u="sng" dirty="0"/>
              <a:t>4.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BB4539-A4AE-4F28-27D0-F6CC6EF0EAE9}"/>
              </a:ext>
            </a:extLst>
          </p:cNvPr>
          <p:cNvSpPr txBox="1"/>
          <p:nvPr/>
        </p:nvSpPr>
        <p:spPr>
          <a:xfrm>
            <a:off x="543017" y="752863"/>
            <a:ext cx="645258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Yes,    </a:t>
            </a:r>
          </a:p>
          <a:p>
            <a:r>
              <a:rPr lang="en-IN" dirty="0"/>
              <a:t>      There are more columns which are co-related to each other, and according to the given data I choose that what’s the difference for both men and women. And women who are literate and men who are literate at age of 15-49 years and for women who have comprehensive knowledge of HIV/AIDS and for men also who have comprehensive knowledge on that HIV/AIDS and the age is here also 15-49 years.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66A9063-084A-E029-6B08-331401B352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2345671"/>
              </p:ext>
            </p:extLst>
          </p:nvPr>
        </p:nvGraphicFramePr>
        <p:xfrm>
          <a:off x="6892495" y="778908"/>
          <a:ext cx="5088936" cy="515079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90505">
                  <a:extLst>
                    <a:ext uri="{9D8B030D-6E8A-4147-A177-3AD203B41FA5}">
                      <a16:colId xmlns:a16="http://schemas.microsoft.com/office/drawing/2014/main" val="3902306969"/>
                    </a:ext>
                  </a:extLst>
                </a:gridCol>
                <a:gridCol w="563351">
                  <a:extLst>
                    <a:ext uri="{9D8B030D-6E8A-4147-A177-3AD203B41FA5}">
                      <a16:colId xmlns:a16="http://schemas.microsoft.com/office/drawing/2014/main" val="2835740173"/>
                    </a:ext>
                  </a:extLst>
                </a:gridCol>
                <a:gridCol w="488238">
                  <a:extLst>
                    <a:ext uri="{9D8B030D-6E8A-4147-A177-3AD203B41FA5}">
                      <a16:colId xmlns:a16="http://schemas.microsoft.com/office/drawing/2014/main" val="942798178"/>
                    </a:ext>
                  </a:extLst>
                </a:gridCol>
                <a:gridCol w="1023421">
                  <a:extLst>
                    <a:ext uri="{9D8B030D-6E8A-4147-A177-3AD203B41FA5}">
                      <a16:colId xmlns:a16="http://schemas.microsoft.com/office/drawing/2014/main" val="3051212103"/>
                    </a:ext>
                  </a:extLst>
                </a:gridCol>
                <a:gridCol w="1023421">
                  <a:extLst>
                    <a:ext uri="{9D8B030D-6E8A-4147-A177-3AD203B41FA5}">
                      <a16:colId xmlns:a16="http://schemas.microsoft.com/office/drawing/2014/main" val="3729054638"/>
                    </a:ext>
                  </a:extLst>
                </a:gridCol>
              </a:tblGrid>
              <a:tr h="2045158">
                <a:tc>
                  <a:txBody>
                    <a:bodyPr/>
                    <a:lstStyle/>
                    <a:p>
                      <a:pPr algn="l" fontAlgn="t"/>
                      <a:endParaRPr lang="en-IN" sz="1400" b="1" u="none" strike="noStrike" dirty="0">
                        <a:effectLst/>
                      </a:endParaRPr>
                    </a:p>
                    <a:p>
                      <a:pPr algn="l" fontAlgn="t"/>
                      <a:endParaRPr lang="en-IN" sz="1400" b="1" u="none" strike="noStrike" dirty="0">
                        <a:effectLst/>
                      </a:endParaRPr>
                    </a:p>
                    <a:p>
                      <a:pPr algn="l" fontAlgn="t"/>
                      <a:endParaRPr lang="en-IN" sz="1400" b="1" u="none" strike="noStrike" dirty="0">
                        <a:effectLst/>
                      </a:endParaRPr>
                    </a:p>
                    <a:p>
                      <a:pPr algn="l" fontAlgn="t"/>
                      <a:endParaRPr lang="en-IN" sz="1400" b="1" u="none" strike="noStrike" dirty="0">
                        <a:effectLst/>
                      </a:endParaRPr>
                    </a:p>
                    <a:p>
                      <a:pPr algn="l" fontAlgn="t"/>
                      <a:r>
                        <a:rPr lang="en-IN" sz="1400" b="1" u="none" strike="noStrike" dirty="0">
                          <a:effectLst/>
                        </a:rPr>
                        <a:t>               </a:t>
                      </a:r>
                      <a:r>
                        <a:rPr lang="en-IN" sz="1800" b="1" u="none" strike="noStrike" dirty="0">
                          <a:effectLst/>
                        </a:rPr>
                        <a:t>co-related</a:t>
                      </a:r>
                      <a:r>
                        <a:rPr lang="en-IN" sz="1400" b="1" u="none" strike="noStrike" dirty="0">
                          <a:effectLst/>
                        </a:rPr>
                        <a:t>                  </a:t>
                      </a:r>
                    </a:p>
                    <a:p>
                      <a:pPr algn="l" fontAlgn="t"/>
                      <a:endParaRPr lang="en-IN" sz="1400" b="1" u="none" strike="noStrike" dirty="0">
                        <a:effectLst/>
                      </a:endParaRPr>
                    </a:p>
                  </a:txBody>
                  <a:tcPr marL="5007" marR="5007" marT="500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400" b="1" u="none" strike="noStrike" dirty="0">
                          <a:effectLst/>
                        </a:rPr>
                        <a:t>Women (age 15-49) who are literate</a:t>
                      </a:r>
                      <a:r>
                        <a:rPr lang="en-GB" sz="1400" b="1" u="none" strike="noStrike" baseline="30000" dirty="0">
                          <a:effectLst/>
                        </a:rPr>
                        <a:t>4 </a:t>
                      </a:r>
                      <a:r>
                        <a:rPr lang="en-GB" sz="1400" b="1" u="none" strike="noStrike" dirty="0">
                          <a:effectLst/>
                        </a:rPr>
                        <a:t>(%)</a:t>
                      </a:r>
                      <a:endParaRPr lang="en-GB" sz="14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0081" marR="5007" marT="500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400" b="1" u="none" strike="noStrike" dirty="0">
                          <a:effectLst/>
                        </a:rPr>
                        <a:t>Men (age 15-49) who are </a:t>
                      </a:r>
                      <a:r>
                        <a:rPr lang="en-GB" sz="1600" b="1" u="none" strike="noStrike" dirty="0">
                          <a:effectLst/>
                        </a:rPr>
                        <a:t>literate4</a:t>
                      </a:r>
                      <a:r>
                        <a:rPr lang="en-GB" sz="1400" b="1" u="none" strike="noStrike" dirty="0">
                          <a:effectLst/>
                        </a:rPr>
                        <a:t> (%)</a:t>
                      </a:r>
                      <a:endParaRPr lang="en-GB" sz="14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007" marR="5007" marT="500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400" b="1" u="none" strike="noStrike">
                          <a:effectLst/>
                        </a:rPr>
                        <a:t>Women (age 15-49 years) who have comprehensive knowledge</a:t>
                      </a:r>
                      <a:r>
                        <a:rPr lang="en-GB" sz="1400" b="1" u="none" strike="noStrike" baseline="30000">
                          <a:effectLst/>
                        </a:rPr>
                        <a:t>24</a:t>
                      </a:r>
                      <a:r>
                        <a:rPr lang="en-GB" sz="1400" b="1" u="none" strike="noStrike">
                          <a:effectLst/>
                        </a:rPr>
                        <a:t> of HIV/AIDS (%)</a:t>
                      </a:r>
                      <a:endParaRPr lang="en-GB" sz="14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007" marR="5007" marT="500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400" b="1" u="none" strike="noStrike" dirty="0">
                          <a:effectLst/>
                        </a:rPr>
                        <a:t>Men (age 15-49 years) who have comprehensive knowledge</a:t>
                      </a:r>
                      <a:r>
                        <a:rPr lang="en-GB" sz="1400" b="1" u="none" strike="noStrike" baseline="30000" dirty="0">
                          <a:effectLst/>
                        </a:rPr>
                        <a:t>24</a:t>
                      </a:r>
                      <a:r>
                        <a:rPr lang="en-GB" sz="1400" b="1" u="none" strike="noStrike" dirty="0">
                          <a:effectLst/>
                        </a:rPr>
                        <a:t> of HIV/AIDS (%)</a:t>
                      </a:r>
                      <a:endParaRPr lang="en-GB" sz="14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007" marR="5007" marT="5007" marB="0"/>
                </a:tc>
                <a:extLst>
                  <a:ext uri="{0D108BD9-81ED-4DB2-BD59-A6C34878D82A}">
                    <a16:rowId xmlns:a16="http://schemas.microsoft.com/office/drawing/2014/main" val="3358726453"/>
                  </a:ext>
                </a:extLst>
              </a:tr>
              <a:tr h="436843">
                <a:tc>
                  <a:txBody>
                    <a:bodyPr/>
                    <a:lstStyle/>
                    <a:p>
                      <a:pPr algn="l" fontAlgn="t"/>
                      <a:r>
                        <a:rPr lang="en-GB" sz="1400" b="1" u="none" strike="noStrike" dirty="0">
                          <a:effectLst/>
                        </a:rPr>
                        <a:t>Women (age 15-49) who are literate</a:t>
                      </a:r>
                      <a:r>
                        <a:rPr lang="en-GB" sz="1400" b="1" u="none" strike="noStrike" baseline="30000" dirty="0">
                          <a:effectLst/>
                        </a:rPr>
                        <a:t>4 </a:t>
                      </a:r>
                      <a:r>
                        <a:rPr lang="en-GB" sz="1400" b="1" u="none" strike="noStrike" dirty="0">
                          <a:effectLst/>
                        </a:rPr>
                        <a:t>(%)</a:t>
                      </a:r>
                      <a:endParaRPr lang="en-GB" sz="14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007" marR="5007" marT="5007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 dirty="0">
                          <a:effectLst/>
                        </a:rPr>
                        <a:t>1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007" marR="5007" marT="500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 dirty="0">
                          <a:effectLst/>
                        </a:rPr>
                        <a:t>0.95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007" marR="5007" marT="500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 dirty="0">
                          <a:effectLst/>
                        </a:rPr>
                        <a:t>0.73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007" marR="5007" marT="500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>
                          <a:effectLst/>
                        </a:rPr>
                        <a:t>0.77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07" marR="5007" marT="5007" marB="0" anchor="b"/>
                </a:tc>
                <a:extLst>
                  <a:ext uri="{0D108BD9-81ED-4DB2-BD59-A6C34878D82A}">
                    <a16:rowId xmlns:a16="http://schemas.microsoft.com/office/drawing/2014/main" val="3998368217"/>
                  </a:ext>
                </a:extLst>
              </a:tr>
              <a:tr h="412862">
                <a:tc>
                  <a:txBody>
                    <a:bodyPr/>
                    <a:lstStyle/>
                    <a:p>
                      <a:pPr algn="l" fontAlgn="t"/>
                      <a:r>
                        <a:rPr lang="en-GB" sz="1400" b="1" u="none" strike="noStrike" dirty="0">
                          <a:effectLst/>
                        </a:rPr>
                        <a:t>Men (age 15-49) who are literate4 (%)</a:t>
                      </a:r>
                      <a:endParaRPr lang="en-GB" sz="14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007" marR="5007" marT="5007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>
                          <a:effectLst/>
                        </a:rPr>
                        <a:t>0.95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07" marR="5007" marT="500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 dirty="0">
                          <a:effectLst/>
                        </a:rPr>
                        <a:t>1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07" marR="5007" marT="500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 dirty="0">
                          <a:effectLst/>
                        </a:rPr>
                        <a:t>0.64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07" marR="5007" marT="500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 dirty="0">
                          <a:effectLst/>
                        </a:rPr>
                        <a:t>0.74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07" marR="5007" marT="5007" marB="0" anchor="b"/>
                </a:tc>
                <a:extLst>
                  <a:ext uri="{0D108BD9-81ED-4DB2-BD59-A6C34878D82A}">
                    <a16:rowId xmlns:a16="http://schemas.microsoft.com/office/drawing/2014/main" val="913684473"/>
                  </a:ext>
                </a:extLst>
              </a:tr>
              <a:tr h="1024973">
                <a:tc>
                  <a:txBody>
                    <a:bodyPr/>
                    <a:lstStyle/>
                    <a:p>
                      <a:pPr algn="l" fontAlgn="t"/>
                      <a:r>
                        <a:rPr lang="en-GB" sz="1400" b="1" u="none" strike="noStrike" dirty="0">
                          <a:effectLst/>
                        </a:rPr>
                        <a:t>Women (age 15-49 years) who have comprehensive knowledge</a:t>
                      </a:r>
                      <a:r>
                        <a:rPr lang="en-GB" sz="1400" b="1" u="none" strike="noStrike" baseline="30000" dirty="0">
                          <a:effectLst/>
                        </a:rPr>
                        <a:t>24</a:t>
                      </a:r>
                      <a:r>
                        <a:rPr lang="en-GB" sz="1400" b="1" u="none" strike="noStrike" dirty="0">
                          <a:effectLst/>
                        </a:rPr>
                        <a:t> of HIV/AIDS (%)</a:t>
                      </a:r>
                      <a:endParaRPr lang="en-GB" sz="14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007" marR="5007" marT="5007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>
                          <a:effectLst/>
                        </a:rPr>
                        <a:t>0.73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07" marR="5007" marT="500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>
                          <a:effectLst/>
                        </a:rPr>
                        <a:t>0.64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07" marR="5007" marT="500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 dirty="0">
                          <a:effectLst/>
                        </a:rPr>
                        <a:t>1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07" marR="5007" marT="500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 dirty="0">
                          <a:effectLst/>
                        </a:rPr>
                        <a:t>0.73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07" marR="5007" marT="5007" marB="0" anchor="b"/>
                </a:tc>
                <a:extLst>
                  <a:ext uri="{0D108BD9-81ED-4DB2-BD59-A6C34878D82A}">
                    <a16:rowId xmlns:a16="http://schemas.microsoft.com/office/drawing/2014/main" val="2418146231"/>
                  </a:ext>
                </a:extLst>
              </a:tr>
              <a:tr h="1024973">
                <a:tc>
                  <a:txBody>
                    <a:bodyPr/>
                    <a:lstStyle/>
                    <a:p>
                      <a:pPr algn="l" fontAlgn="t"/>
                      <a:r>
                        <a:rPr lang="en-GB" sz="1400" b="1" u="none" strike="noStrike" dirty="0">
                          <a:effectLst/>
                        </a:rPr>
                        <a:t>Men (age 15-49 years) who have comprehensive knowledge</a:t>
                      </a:r>
                      <a:r>
                        <a:rPr lang="en-GB" sz="1400" b="1" u="none" strike="noStrike" baseline="30000" dirty="0">
                          <a:effectLst/>
                        </a:rPr>
                        <a:t>24</a:t>
                      </a:r>
                      <a:r>
                        <a:rPr lang="en-GB" sz="1400" b="1" u="none" strike="noStrike" dirty="0">
                          <a:effectLst/>
                        </a:rPr>
                        <a:t> of HIV/AIDS (%)</a:t>
                      </a:r>
                      <a:endParaRPr lang="en-GB" sz="14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007" marR="5007" marT="5007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>
                          <a:effectLst/>
                        </a:rPr>
                        <a:t>0.77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07" marR="5007" marT="500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>
                          <a:effectLst/>
                        </a:rPr>
                        <a:t>0.74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07" marR="5007" marT="500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>
                          <a:effectLst/>
                        </a:rPr>
                        <a:t>0.73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07" marR="5007" marT="500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 dirty="0">
                          <a:effectLst/>
                        </a:rPr>
                        <a:t>1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07" marR="5007" marT="5007" marB="0" anchor="b"/>
                </a:tc>
                <a:extLst>
                  <a:ext uri="{0D108BD9-81ED-4DB2-BD59-A6C34878D82A}">
                    <a16:rowId xmlns:a16="http://schemas.microsoft.com/office/drawing/2014/main" val="2665169485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CEF7234-4CD3-00A5-66D0-CEDA2AA4738F}"/>
              </a:ext>
            </a:extLst>
          </p:cNvPr>
          <p:cNvSpPr txBox="1"/>
          <p:nvPr/>
        </p:nvSpPr>
        <p:spPr>
          <a:xfrm>
            <a:off x="693190" y="3013999"/>
            <a:ext cx="586355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      Here we can see the table    what I created mean and we all know that for both we have the same data it gives “1” and It calculates the actual relationship b/w two values. To determine the relationship b/w two properties ,It tells how strongly related to each other.</a:t>
            </a:r>
          </a:p>
          <a:p>
            <a:r>
              <a:rPr lang="en-IN" dirty="0"/>
              <a:t>      And the next slide   I created that some symbols of women and men and I filled with the matched </a:t>
            </a:r>
            <a:r>
              <a:rPr lang="en-IN" dirty="0" err="1"/>
              <a:t>colors</a:t>
            </a:r>
            <a:r>
              <a:rPr lang="en-IN" dirty="0"/>
              <a:t> for men and women who are </a:t>
            </a:r>
            <a:r>
              <a:rPr lang="en-IN" dirty="0" err="1"/>
              <a:t>literated</a:t>
            </a:r>
            <a:r>
              <a:rPr lang="en-IN" dirty="0"/>
              <a:t> and for men and women who have comprehensive knowledge of HIV/AIDS and according to the co-related I created chart, we can see in that what the related for all I taken, So we can see the chart on next slide. 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EB0B86AE-3E50-09E6-B198-C358A207DAFF}"/>
              </a:ext>
            </a:extLst>
          </p:cNvPr>
          <p:cNvSpPr/>
          <p:nvPr/>
        </p:nvSpPr>
        <p:spPr>
          <a:xfrm>
            <a:off x="3637858" y="3172085"/>
            <a:ext cx="159797" cy="908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4051F81C-8056-78BD-4CB1-227789E9D495}"/>
              </a:ext>
            </a:extLst>
          </p:cNvPr>
          <p:cNvSpPr/>
          <p:nvPr/>
        </p:nvSpPr>
        <p:spPr>
          <a:xfrm>
            <a:off x="2894121" y="4456333"/>
            <a:ext cx="106532" cy="1509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88564500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lumMod val="95000"/>
              </a:schemeClr>
            </a:gs>
            <a:gs pos="100000">
              <a:schemeClr val="accent2">
                <a:lumMod val="20000"/>
                <a:lumOff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91D6549-1A69-0142-22CA-7DE8D6968CDC}"/>
              </a:ext>
            </a:extLst>
          </p:cNvPr>
          <p:cNvSpPr txBox="1"/>
          <p:nvPr/>
        </p:nvSpPr>
        <p:spPr>
          <a:xfrm>
            <a:off x="712437" y="3271036"/>
            <a:ext cx="615222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9600" dirty="0">
                <a:solidFill>
                  <a:srgbClr val="FF0000"/>
                </a:solidFill>
                <a:latin typeface="Work Sans" panose="020B0604020202020204" pitchFamily="2" charset="0"/>
                <a:sym typeface="Webdings" panose="05030102010509060703" pitchFamily="18" charset="2"/>
              </a:rPr>
              <a:t></a:t>
            </a:r>
            <a:r>
              <a:rPr lang="en-IN" sz="9600" dirty="0">
                <a:solidFill>
                  <a:srgbClr val="C00000"/>
                </a:solidFill>
                <a:latin typeface="Work Sans" panose="020B0604020202020204" pitchFamily="2" charset="0"/>
                <a:sym typeface="Webdings" panose="05030102010509060703" pitchFamily="18" charset="2"/>
              </a:rPr>
              <a:t> </a:t>
            </a:r>
            <a:r>
              <a:rPr lang="en-IN" sz="9600" dirty="0">
                <a:solidFill>
                  <a:srgbClr val="00B050"/>
                </a:solidFill>
                <a:latin typeface="Work Sans" panose="020B0604020202020204" pitchFamily="2" charset="0"/>
                <a:sym typeface="Webdings" panose="05030102010509060703" pitchFamily="18" charset="2"/>
              </a:rPr>
              <a:t></a:t>
            </a:r>
            <a:endParaRPr lang="en-IN" sz="9600" dirty="0">
              <a:solidFill>
                <a:srgbClr val="00B05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30F1BD0-5F8E-F7BE-5511-12F8F356FBF8}"/>
              </a:ext>
            </a:extLst>
          </p:cNvPr>
          <p:cNvSpPr txBox="1"/>
          <p:nvPr/>
        </p:nvSpPr>
        <p:spPr>
          <a:xfrm>
            <a:off x="460395" y="4888143"/>
            <a:ext cx="44477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/>
              <a:t>Women age(</a:t>
            </a:r>
            <a:r>
              <a:rPr lang="en-IN" sz="1400" b="1" dirty="0"/>
              <a:t>15-49</a:t>
            </a:r>
            <a:r>
              <a:rPr lang="en-IN" sz="1400" dirty="0"/>
              <a:t>)                  Men age(</a:t>
            </a:r>
            <a:r>
              <a:rPr lang="en-IN" sz="1400" b="1" dirty="0"/>
              <a:t>15-49</a:t>
            </a:r>
            <a:r>
              <a:rPr lang="en-IN" sz="1400" dirty="0"/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D83B98-6A87-113C-6D13-958AC8A57AF2}"/>
              </a:ext>
            </a:extLst>
          </p:cNvPr>
          <p:cNvSpPr txBox="1"/>
          <p:nvPr/>
        </p:nvSpPr>
        <p:spPr>
          <a:xfrm flipH="1">
            <a:off x="1125988" y="3205937"/>
            <a:ext cx="2343705" cy="307777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1400" dirty="0"/>
              <a:t>Who are literate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A55935-9C79-6F59-8ACE-BDDA737EF9AC}"/>
              </a:ext>
            </a:extLst>
          </p:cNvPr>
          <p:cNvSpPr txBox="1"/>
          <p:nvPr/>
        </p:nvSpPr>
        <p:spPr>
          <a:xfrm>
            <a:off x="850275" y="608769"/>
            <a:ext cx="366795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9600" dirty="0">
                <a:solidFill>
                  <a:schemeClr val="accent1">
                    <a:lumMod val="60000"/>
                    <a:lumOff val="40000"/>
                  </a:schemeClr>
                </a:solidFill>
                <a:sym typeface="Webdings" panose="05030102010509060703" pitchFamily="18" charset="2"/>
              </a:rPr>
              <a:t></a:t>
            </a:r>
            <a:r>
              <a:rPr lang="en-IN" sz="9600" dirty="0">
                <a:sym typeface="Webdings" panose="05030102010509060703" pitchFamily="18" charset="2"/>
              </a:rPr>
              <a:t> </a:t>
            </a:r>
            <a:r>
              <a:rPr lang="en-IN" sz="9600" dirty="0">
                <a:solidFill>
                  <a:schemeClr val="accent3">
                    <a:lumMod val="75000"/>
                  </a:schemeClr>
                </a:solidFill>
                <a:sym typeface="Webdings" panose="05030102010509060703" pitchFamily="18" charset="2"/>
              </a:rPr>
              <a:t></a:t>
            </a:r>
            <a:endParaRPr lang="en-IN" sz="96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B9203A-287A-2715-8175-57DBC948531A}"/>
              </a:ext>
            </a:extLst>
          </p:cNvPr>
          <p:cNvSpPr txBox="1"/>
          <p:nvPr/>
        </p:nvSpPr>
        <p:spPr>
          <a:xfrm flipH="1">
            <a:off x="712437" y="2178429"/>
            <a:ext cx="47732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/>
              <a:t>Men age(</a:t>
            </a:r>
            <a:r>
              <a:rPr lang="en-IN" sz="1400" b="1" dirty="0"/>
              <a:t>15-49</a:t>
            </a:r>
            <a:r>
              <a:rPr lang="en-IN" sz="1400" dirty="0"/>
              <a:t>)                  Women age(</a:t>
            </a:r>
            <a:r>
              <a:rPr lang="en-IN" sz="1400" b="1" dirty="0"/>
              <a:t>15-49</a:t>
            </a:r>
            <a:r>
              <a:rPr lang="en-IN" sz="1400" dirty="0"/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362284-92D0-C571-B771-0AD61EF4547B}"/>
              </a:ext>
            </a:extLst>
          </p:cNvPr>
          <p:cNvSpPr txBox="1"/>
          <p:nvPr/>
        </p:nvSpPr>
        <p:spPr>
          <a:xfrm flipH="1">
            <a:off x="1125988" y="243920"/>
            <a:ext cx="2944429" cy="52322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GB" sz="1400" dirty="0"/>
              <a:t>Who have comprehensive knowledge of HIV/AIDS</a:t>
            </a:r>
            <a:endParaRPr lang="en-IN" sz="1400" dirty="0"/>
          </a:p>
        </p:txBody>
      </p:sp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DDFDA372-3E61-1F38-89FC-8C4E6272C23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70991486"/>
              </p:ext>
            </p:extLst>
          </p:nvPr>
        </p:nvGraphicFramePr>
        <p:xfrm>
          <a:off x="4518229" y="243920"/>
          <a:ext cx="7555401" cy="508915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C84C4D24-1086-4FEF-0104-ED07A1D8240A}"/>
              </a:ext>
            </a:extLst>
          </p:cNvPr>
          <p:cNvSpPr txBox="1"/>
          <p:nvPr/>
        </p:nvSpPr>
        <p:spPr>
          <a:xfrm flipH="1">
            <a:off x="850275" y="244558"/>
            <a:ext cx="2757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/>
              <a:t>*</a:t>
            </a:r>
            <a:endParaRPr lang="en-IN" sz="20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145E57C-67E7-835C-ADFE-88B90EA5754E}"/>
              </a:ext>
            </a:extLst>
          </p:cNvPr>
          <p:cNvSpPr txBox="1"/>
          <p:nvPr/>
        </p:nvSpPr>
        <p:spPr>
          <a:xfrm flipH="1">
            <a:off x="850275" y="3170009"/>
            <a:ext cx="1301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/>
              <a:t>*</a:t>
            </a:r>
            <a:endParaRPr lang="en-IN" sz="2000" b="1" dirty="0"/>
          </a:p>
        </p:txBody>
      </p:sp>
    </p:spTree>
    <p:extLst>
      <p:ext uri="{BB962C8B-B14F-4D97-AF65-F5344CB8AC3E}">
        <p14:creationId xmlns:p14="http://schemas.microsoft.com/office/powerpoint/2010/main" val="2778862131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accent4">
                <a:lumMod val="20000"/>
                <a:lumOff val="80000"/>
              </a:schemeClr>
            </a:gs>
            <a:gs pos="100000">
              <a:schemeClr val="accent1">
                <a:lumMod val="20000"/>
                <a:lumOff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D5E719C-1820-8C1E-227E-DEE819F93133}"/>
              </a:ext>
            </a:extLst>
          </p:cNvPr>
          <p:cNvSpPr txBox="1"/>
          <p:nvPr/>
        </p:nvSpPr>
        <p:spPr>
          <a:xfrm>
            <a:off x="1598792" y="626770"/>
            <a:ext cx="99599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i="1" dirty="0">
                <a:solidFill>
                  <a:srgbClr val="FF0000"/>
                </a:solidFill>
              </a:rPr>
              <a:t>Out of the given data identify a problem statement and explain what measures are</a:t>
            </a:r>
          </a:p>
          <a:p>
            <a:r>
              <a:rPr lang="en-GB" sz="2000" b="1" i="1" dirty="0">
                <a:solidFill>
                  <a:srgbClr val="FF0000"/>
                </a:solidFill>
              </a:rPr>
              <a:t>to be taken to solve the problem?</a:t>
            </a:r>
            <a:endParaRPr lang="en-IN" sz="2000" b="1" i="1" dirty="0">
              <a:solidFill>
                <a:srgbClr val="FF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40388E-C58F-4BEC-8C19-265459F51D8A}"/>
              </a:ext>
            </a:extLst>
          </p:cNvPr>
          <p:cNvSpPr txBox="1"/>
          <p:nvPr/>
        </p:nvSpPr>
        <p:spPr>
          <a:xfrm flipH="1">
            <a:off x="916542" y="626770"/>
            <a:ext cx="682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u="sng" dirty="0"/>
              <a:t>5.</a:t>
            </a:r>
            <a:endParaRPr lang="en-IN" b="1" u="sng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A7ED08-A19B-7D76-C633-A73CB7D3AFD8}"/>
              </a:ext>
            </a:extLst>
          </p:cNvPr>
          <p:cNvSpPr txBox="1"/>
          <p:nvPr/>
        </p:nvSpPr>
        <p:spPr>
          <a:xfrm>
            <a:off x="1257667" y="2136338"/>
            <a:ext cx="950206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u="sng" dirty="0"/>
              <a:t>Problem statement :</a:t>
            </a:r>
          </a:p>
          <a:p>
            <a:r>
              <a:rPr lang="en-GB" b="1" u="sng" dirty="0"/>
              <a:t>              </a:t>
            </a:r>
          </a:p>
          <a:p>
            <a:r>
              <a:rPr lang="en-GB" b="1" dirty="0"/>
              <a:t>                   </a:t>
            </a:r>
            <a:r>
              <a:rPr lang="en-GB" dirty="0"/>
              <a:t>In</a:t>
            </a:r>
            <a:r>
              <a:rPr lang="en-GB" b="1" dirty="0"/>
              <a:t> </a:t>
            </a:r>
            <a:r>
              <a:rPr lang="en-GB" dirty="0"/>
              <a:t>the given data I choose the deaths in the last 3 years registered with the civil authority. I selected &lt;9.5% of states and areas and in the state of Dadra and Nagar Haveli &amp; Daman and Diu the total is 95.4%,for the rural areas the death rate is 99.6% and for urban areas the death rate is 91.5%. the next state is goa the total for that is 100%, for the rural and urban both areas also the death rate is 100%. And next is </a:t>
            </a:r>
            <a:r>
              <a:rPr lang="en-GB" dirty="0" err="1"/>
              <a:t>kerala</a:t>
            </a:r>
            <a:r>
              <a:rPr lang="en-GB" dirty="0"/>
              <a:t> the total for that is 97.4%, for rural areas 96.9% for urban areas 98.0%. And for Lakshadweep the total is 96.6%. Here the 100% is in goa state the from last 3 years the death rate is very high than compare to other states.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2115235234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accent3">
                <a:lumMod val="20000"/>
                <a:lumOff val="80000"/>
              </a:schemeClr>
            </a:gs>
            <a:gs pos="77000">
              <a:schemeClr val="accent1">
                <a:lumMod val="20000"/>
                <a:lumOff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8CD0657-E750-0CC3-21E1-955505DB2C92}"/>
              </a:ext>
            </a:extLst>
          </p:cNvPr>
          <p:cNvSpPr txBox="1"/>
          <p:nvPr/>
        </p:nvSpPr>
        <p:spPr>
          <a:xfrm>
            <a:off x="266328" y="408373"/>
            <a:ext cx="7474999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i="1" dirty="0"/>
              <a:t>Solutions that save lives, reduce child mortality :</a:t>
            </a:r>
          </a:p>
          <a:p>
            <a:r>
              <a:rPr lang="en-IN" b="1" i="1" dirty="0"/>
              <a:t>      </a:t>
            </a:r>
          </a:p>
          <a:p>
            <a:r>
              <a:rPr lang="en-IN" b="1" i="1" dirty="0"/>
              <a:t>              </a:t>
            </a:r>
            <a:r>
              <a:rPr lang="en-IN" dirty="0"/>
              <a:t>The</a:t>
            </a:r>
            <a:r>
              <a:rPr lang="en-IN" b="1" i="1" dirty="0"/>
              <a:t> </a:t>
            </a:r>
            <a:r>
              <a:rPr lang="en-IN" dirty="0"/>
              <a:t>main cause of death for children is infectious diseases.</a:t>
            </a:r>
          </a:p>
          <a:p>
            <a:r>
              <a:rPr lang="en-IN" dirty="0">
                <a:latin typeface="Eras Bold ITC" panose="020B0604020202020204" pitchFamily="34" charset="0"/>
              </a:rPr>
              <a:t>                </a:t>
            </a:r>
          </a:p>
          <a:p>
            <a:r>
              <a:rPr lang="en-IN" dirty="0">
                <a:latin typeface="Eras Bold ITC" panose="020B0604020202020204" pitchFamily="34" charset="0"/>
              </a:rPr>
              <a:t>                  </a:t>
            </a:r>
            <a:endParaRPr lang="en-IN" b="1" i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2FB34A-8580-4A48-3DBD-C1128ED4BD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669025" y="871829"/>
            <a:ext cx="656948" cy="58592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65B3CA4-BC7E-FD7E-D646-4733BD32B505}"/>
              </a:ext>
            </a:extLst>
          </p:cNvPr>
          <p:cNvSpPr txBox="1"/>
          <p:nvPr/>
        </p:nvSpPr>
        <p:spPr>
          <a:xfrm flipH="1">
            <a:off x="1175077" y="1810655"/>
            <a:ext cx="61508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Improved access to water              ,sanitation              ,hygiene.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444D50B-7EB0-D93D-E152-75D400F1BB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7203615" y="1787841"/>
            <a:ext cx="845443" cy="56377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773CF93-8C2A-B575-65C9-78D71B0B9F1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3675492" y="1770309"/>
            <a:ext cx="845443" cy="61123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5B36255-3730-BE5F-E88D-A967C156A9A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5519452" y="1721417"/>
            <a:ext cx="760970" cy="67858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4B70236-F7DD-A363-6709-2E9C687A900E}"/>
              </a:ext>
            </a:extLst>
          </p:cNvPr>
          <p:cNvSpPr txBox="1"/>
          <p:nvPr/>
        </p:nvSpPr>
        <p:spPr>
          <a:xfrm>
            <a:off x="3876211" y="6201040"/>
            <a:ext cx="360359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900" dirty="0"/>
              <a:t>C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8E3B891-A471-A253-64D4-77EFDC3DF6A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6388712" y="2570391"/>
            <a:ext cx="1246084" cy="960838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71C9285-CDBD-B8FA-B30A-D87DA5D54797}"/>
              </a:ext>
            </a:extLst>
          </p:cNvPr>
          <p:cNvSpPr txBox="1"/>
          <p:nvPr/>
        </p:nvSpPr>
        <p:spPr>
          <a:xfrm>
            <a:off x="1151943" y="2844622"/>
            <a:ext cx="6023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Skilled attendants for </a:t>
            </a:r>
            <a:r>
              <a:rPr lang="en-IN" dirty="0" err="1"/>
              <a:t>antenatal,birth,and</a:t>
            </a:r>
            <a:r>
              <a:rPr lang="en-IN" dirty="0"/>
              <a:t> postnatal care.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E1F3D9F-0392-2DB3-9D4A-BDE7198350F1}"/>
              </a:ext>
            </a:extLst>
          </p:cNvPr>
          <p:cNvSpPr txBox="1"/>
          <p:nvPr/>
        </p:nvSpPr>
        <p:spPr>
          <a:xfrm>
            <a:off x="1151943" y="3768372"/>
            <a:ext cx="72942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It must be a good medical                   ,   ,educational                   </a:t>
            </a:r>
            <a:r>
              <a:rPr lang="en-IN" dirty="0" err="1"/>
              <a:t>fecilities</a:t>
            </a:r>
            <a:r>
              <a:rPr lang="en-IN" dirty="0"/>
              <a:t> close to the place of living.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CF084F3B-BF27-8036-AE99-ADE9B1647A7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3758722" y="3690218"/>
            <a:ext cx="1250629" cy="96162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07201FB8-2BE8-5DCB-A1C0-FA3A69699A2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5"/>
              </a:ext>
            </a:extLst>
          </a:blip>
          <a:stretch>
            <a:fillRect/>
          </a:stretch>
        </p:blipFill>
        <p:spPr>
          <a:xfrm>
            <a:off x="5972529" y="3694334"/>
            <a:ext cx="1392992" cy="957513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871AB52E-18AC-2F17-5F26-93F50F1F8334}"/>
              </a:ext>
            </a:extLst>
          </p:cNvPr>
          <p:cNvSpPr txBox="1"/>
          <p:nvPr/>
        </p:nvSpPr>
        <p:spPr>
          <a:xfrm>
            <a:off x="3643312" y="5114925"/>
            <a:ext cx="490537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900" dirty="0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488AF9CE-53FD-DDF4-B072-1ED6E009E98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7"/>
              </a:ext>
            </a:extLst>
          </a:blip>
          <a:stretch>
            <a:fillRect/>
          </a:stretch>
        </p:blipFill>
        <p:spPr>
          <a:xfrm>
            <a:off x="4823543" y="4970090"/>
            <a:ext cx="1180679" cy="875946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494C6BDF-46D4-DDFC-24B6-B8121C66B79C}"/>
              </a:ext>
            </a:extLst>
          </p:cNvPr>
          <p:cNvSpPr txBox="1"/>
          <p:nvPr/>
        </p:nvSpPr>
        <p:spPr>
          <a:xfrm>
            <a:off x="1170319" y="5219400"/>
            <a:ext cx="7094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They have to access healthy nutrition                      and micronutrients.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680B692-585D-A315-BFEE-B56B499A7A85}"/>
              </a:ext>
            </a:extLst>
          </p:cNvPr>
          <p:cNvSpPr txBox="1"/>
          <p:nvPr/>
        </p:nvSpPr>
        <p:spPr>
          <a:xfrm>
            <a:off x="798165" y="980126"/>
            <a:ext cx="353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ym typeface="Wingdings" panose="05000000000000000000" pitchFamily="2" charset="2"/>
              </a:rPr>
              <a:t></a:t>
            </a:r>
            <a:endParaRPr lang="en-IN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DED6E49-076B-ADAC-F947-512C53395E66}"/>
              </a:ext>
            </a:extLst>
          </p:cNvPr>
          <p:cNvSpPr txBox="1"/>
          <p:nvPr/>
        </p:nvSpPr>
        <p:spPr>
          <a:xfrm>
            <a:off x="772153" y="1844813"/>
            <a:ext cx="3537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ym typeface="Wingdings" panose="05000000000000000000" pitchFamily="2" charset="2"/>
              </a:rPr>
              <a:t></a:t>
            </a:r>
            <a:endParaRPr lang="en-IN" dirty="0"/>
          </a:p>
          <a:p>
            <a:endParaRPr lang="en-IN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1552AC5-23FC-42F0-50B0-49BCB186A169}"/>
              </a:ext>
            </a:extLst>
          </p:cNvPr>
          <p:cNvSpPr txBox="1"/>
          <p:nvPr/>
        </p:nvSpPr>
        <p:spPr>
          <a:xfrm>
            <a:off x="798165" y="2844622"/>
            <a:ext cx="2227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ym typeface="Wingdings" panose="05000000000000000000" pitchFamily="2" charset="2"/>
              </a:rPr>
              <a:t></a:t>
            </a:r>
            <a:endParaRPr lang="en-IN" dirty="0"/>
          </a:p>
          <a:p>
            <a:endParaRPr lang="en-IN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CA50A4E-F06D-4BEB-94BA-C453B4BD2675}"/>
              </a:ext>
            </a:extLst>
          </p:cNvPr>
          <p:cNvSpPr txBox="1"/>
          <p:nvPr/>
        </p:nvSpPr>
        <p:spPr>
          <a:xfrm>
            <a:off x="753777" y="3795317"/>
            <a:ext cx="5755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ym typeface="Wingdings" panose="05000000000000000000" pitchFamily="2" charset="2"/>
              </a:rPr>
              <a:t></a:t>
            </a:r>
            <a:endParaRPr lang="en-IN" dirty="0"/>
          </a:p>
          <a:p>
            <a:endParaRPr lang="en-IN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FC7AF6C-3AAB-EAFD-28D3-8B72B7F4D26E}"/>
              </a:ext>
            </a:extLst>
          </p:cNvPr>
          <p:cNvSpPr txBox="1"/>
          <p:nvPr/>
        </p:nvSpPr>
        <p:spPr>
          <a:xfrm>
            <a:off x="772153" y="5237836"/>
            <a:ext cx="5755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ym typeface="Wingdings" panose="05000000000000000000" pitchFamily="2" charset="2"/>
              </a:rPr>
              <a:t></a:t>
            </a: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87473862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1196</TotalTime>
  <Words>816</Words>
  <Application>Microsoft Office PowerPoint</Application>
  <PresentationFormat>Widescreen</PresentationFormat>
  <Paragraphs>105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9" baseType="lpstr">
      <vt:lpstr>Arial</vt:lpstr>
      <vt:lpstr>Bahnschrift Light SemiCondensed</vt:lpstr>
      <vt:lpstr>Bahnschrift SemiBold</vt:lpstr>
      <vt:lpstr>Calibri</vt:lpstr>
      <vt:lpstr>Eras Bold ITC</vt:lpstr>
      <vt:lpstr>Gill Sans MT</vt:lpstr>
      <vt:lpstr>Times New Roman</vt:lpstr>
      <vt:lpstr>Work Sans</vt:lpstr>
      <vt:lpstr>Gallery</vt:lpstr>
      <vt:lpstr>EXCEL CAPSTONE-1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EXCEL CAPSTONE-1</dc:title>
  <dc:creator>charithajavvaji@gmail.com</dc:creator>
  <cp:lastModifiedBy>charithajavvaji@gmail.com</cp:lastModifiedBy>
  <cp:revision>45</cp:revision>
  <dcterms:created xsi:type="dcterms:W3CDTF">2022-08-23T15:52:30Z</dcterms:created>
  <dcterms:modified xsi:type="dcterms:W3CDTF">2022-09-09T07:03:50Z</dcterms:modified>
</cp:coreProperties>
</file>